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4" r:id="rId4"/>
    <p:sldId id="275" r:id="rId5"/>
    <p:sldId id="277" r:id="rId6"/>
    <p:sldId id="276" r:id="rId7"/>
    <p:sldId id="278" r:id="rId8"/>
    <p:sldId id="279" r:id="rId9"/>
    <p:sldId id="280" r:id="rId10"/>
    <p:sldId id="283" r:id="rId11"/>
    <p:sldId id="282" r:id="rId12"/>
    <p:sldId id="284" r:id="rId13"/>
    <p:sldId id="281" r:id="rId14"/>
    <p:sldId id="273" r:id="rId15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49" d="100"/>
          <a:sy n="49" d="100"/>
        </p:scale>
        <p:origin x="8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09/25/2024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effectLst/>
                <a:latin typeface="+mj-ea"/>
                <a:ea typeface="+mj-ea"/>
              </a:rPr>
              <a:t>수 일치 </a:t>
            </a:r>
            <a:r>
              <a:rPr lang="en-US" altLang="ko-KR" sz="4800" b="1" dirty="0"/>
              <a:t>Ⅰ (</a:t>
            </a:r>
            <a:r>
              <a:rPr lang="ko-KR" altLang="en-US" sz="4800" b="1" dirty="0"/>
              <a:t>주어와 동사</a:t>
            </a:r>
            <a:r>
              <a:rPr lang="en-US" altLang="ko-KR" sz="4800" b="1" dirty="0"/>
              <a:t>) </a:t>
            </a:r>
            <a:endParaRPr lang="ko-KR" altLang="en-US" sz="4800" dirty="0"/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latin typeface="+mj-ea"/>
              </a:rPr>
              <a:t>수 일치 </a:t>
            </a:r>
            <a:r>
              <a:rPr lang="en-US" altLang="ko-KR" sz="4800" b="1" dirty="0"/>
              <a:t>Ⅱ</a:t>
            </a:r>
            <a:r>
              <a:rPr lang="ko-KR" altLang="en-US" sz="4800" dirty="0"/>
              <a:t> </a:t>
            </a:r>
            <a:r>
              <a:rPr lang="en-US" altLang="ko-KR" sz="4800" b="1" dirty="0"/>
              <a:t>(</a:t>
            </a:r>
            <a:r>
              <a:rPr lang="ko-KR" altLang="en-US" sz="4800" b="1" dirty="0"/>
              <a:t>명사와 대명사</a:t>
            </a:r>
            <a:r>
              <a:rPr lang="en-US" altLang="ko-KR" sz="4800" b="1" dirty="0"/>
              <a:t>) </a:t>
            </a:r>
            <a:endParaRPr lang="ko-KR" altLang="en-US" sz="4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dirty="0"/>
              <a:t>Basic </a:t>
            </a:r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English1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584785" cy="40657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1. </a:t>
            </a:r>
            <a:r>
              <a:rPr lang="ko-KR" altLang="en-US" sz="3000" dirty="0">
                <a:latin typeface="+mn-ea"/>
              </a:rPr>
              <a:t>앞에 나온 명사가 단수일 경우 대명사도 단수로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복수일 경우 대명사도 복수로 쓴다</a:t>
            </a:r>
            <a:r>
              <a:rPr lang="en-US" altLang="ko-KR" sz="3000" dirty="0">
                <a:latin typeface="+mn-ea"/>
              </a:rPr>
              <a:t>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The bird </a:t>
            </a:r>
            <a:r>
              <a:rPr lang="en-US" altLang="ko-KR" sz="3000" dirty="0">
                <a:latin typeface="+mn-ea"/>
              </a:rPr>
              <a:t>spread </a:t>
            </a:r>
            <a:r>
              <a:rPr lang="en-US" altLang="ko-KR" sz="3000" b="1" dirty="0">
                <a:latin typeface="+mn-ea"/>
              </a:rPr>
              <a:t>its</a:t>
            </a:r>
            <a:r>
              <a:rPr lang="en-US" altLang="ko-KR" sz="3000" dirty="0">
                <a:latin typeface="+mn-ea"/>
              </a:rPr>
              <a:t> wings. (</a:t>
            </a:r>
            <a:r>
              <a:rPr lang="ko-KR" altLang="en-US" sz="3000" dirty="0">
                <a:latin typeface="+mn-ea"/>
              </a:rPr>
              <a:t>단수 </a:t>
            </a:r>
            <a:r>
              <a:rPr lang="en-US" altLang="ko-KR" sz="3000" dirty="0">
                <a:latin typeface="+mn-ea"/>
              </a:rPr>
              <a:t>/ </a:t>
            </a:r>
            <a:r>
              <a:rPr lang="ko-KR" altLang="en-US" sz="3000" dirty="0">
                <a:latin typeface="+mn-ea"/>
              </a:rPr>
              <a:t>그 새는 날개를 폈다</a:t>
            </a:r>
            <a:r>
              <a:rPr lang="en-US" altLang="ko-KR" sz="3000" dirty="0">
                <a:latin typeface="+mn-ea"/>
              </a:rPr>
              <a:t>.)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The firefighters </a:t>
            </a:r>
            <a:r>
              <a:rPr lang="en-US" altLang="ko-KR" sz="3000" dirty="0">
                <a:latin typeface="+mn-ea"/>
              </a:rPr>
              <a:t>train hard to improve </a:t>
            </a:r>
            <a:r>
              <a:rPr lang="en-US" altLang="ko-KR" sz="3000" b="1" dirty="0">
                <a:latin typeface="+mn-ea"/>
              </a:rPr>
              <a:t>their </a:t>
            </a:r>
            <a:r>
              <a:rPr lang="en-US" altLang="ko-KR" sz="3000" dirty="0">
                <a:latin typeface="+mn-ea"/>
              </a:rPr>
              <a:t>skills. (</a:t>
            </a:r>
            <a:r>
              <a:rPr lang="ko-KR" altLang="en-US" sz="3000" dirty="0">
                <a:latin typeface="+mn-ea"/>
              </a:rPr>
              <a:t>복수 </a:t>
            </a:r>
            <a:r>
              <a:rPr lang="en-US" altLang="ko-KR" sz="3000" dirty="0">
                <a:latin typeface="+mn-ea"/>
              </a:rPr>
              <a:t>/ </a:t>
            </a:r>
            <a:r>
              <a:rPr lang="ko-KR" altLang="en-US" sz="3000" dirty="0">
                <a:latin typeface="+mn-ea"/>
              </a:rPr>
              <a:t>소방관들은 기술을 향상시키기 위해 열심히 훈련한다</a:t>
            </a:r>
            <a:r>
              <a:rPr lang="en-US" altLang="ko-KR" sz="3000" dirty="0">
                <a:latin typeface="+mn-ea"/>
              </a:rPr>
              <a:t>.)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FF9E1-9FC3-4F94-81AD-3AA8CBE66F46}"/>
              </a:ext>
            </a:extLst>
          </p:cNvPr>
          <p:cNvSpPr txBox="1"/>
          <p:nvPr/>
        </p:nvSpPr>
        <p:spPr>
          <a:xfrm>
            <a:off x="2687855" y="81992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Ⅱ (</a:t>
            </a:r>
            <a:r>
              <a:rPr lang="ko-KR" altLang="en-US" sz="3600" dirty="0">
                <a:latin typeface="+mj-ea"/>
                <a:ea typeface="+mj-ea"/>
              </a:rPr>
              <a:t>명사와 대명사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32713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7582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2. </a:t>
            </a:r>
            <a:r>
              <a:rPr lang="ko-KR" altLang="en-US" sz="3000" dirty="0">
                <a:latin typeface="+mn-ea"/>
              </a:rPr>
              <a:t>명사의 성별에 따라 대명사도 그에 맞는 성별을 사용하며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명사의 인칭에 맞는 대명사를 사용한다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The father </a:t>
            </a:r>
            <a:r>
              <a:rPr lang="en-US" altLang="ko-KR" sz="3000" dirty="0">
                <a:latin typeface="+mn-ea"/>
              </a:rPr>
              <a:t>hugged </a:t>
            </a:r>
            <a:r>
              <a:rPr lang="en-US" altLang="ko-KR" sz="3000" b="1" dirty="0">
                <a:latin typeface="+mn-ea"/>
              </a:rPr>
              <a:t>his</a:t>
            </a:r>
            <a:r>
              <a:rPr lang="en-US" altLang="ko-KR" sz="3000" dirty="0">
                <a:latin typeface="+mn-ea"/>
              </a:rPr>
              <a:t> son. (</a:t>
            </a:r>
            <a:r>
              <a:rPr lang="ko-KR" altLang="en-US" sz="3000" dirty="0">
                <a:latin typeface="+mn-ea"/>
              </a:rPr>
              <a:t>남성</a:t>
            </a:r>
            <a:r>
              <a:rPr lang="en-US" altLang="ko-KR" sz="3000" dirty="0">
                <a:latin typeface="+mn-ea"/>
              </a:rPr>
              <a:t>, 3</a:t>
            </a:r>
            <a:r>
              <a:rPr lang="ko-KR" altLang="en-US" sz="3000" dirty="0">
                <a:latin typeface="+mn-ea"/>
              </a:rPr>
              <a:t>인칭 </a:t>
            </a:r>
            <a:r>
              <a:rPr lang="en-US" altLang="ko-KR" sz="3000" dirty="0">
                <a:latin typeface="+mn-ea"/>
              </a:rPr>
              <a:t>/ </a:t>
            </a:r>
            <a:r>
              <a:rPr lang="ko-KR" altLang="en-US" sz="3000" dirty="0">
                <a:latin typeface="+mn-ea"/>
              </a:rPr>
              <a:t>아버지는 그의 아들을 끌어안았다</a:t>
            </a:r>
            <a:r>
              <a:rPr lang="en-US" altLang="ko-KR" sz="3000" dirty="0">
                <a:latin typeface="+mn-ea"/>
              </a:rPr>
              <a:t>.)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The girls </a:t>
            </a:r>
            <a:r>
              <a:rPr lang="en-US" altLang="ko-KR" sz="3000" dirty="0">
                <a:latin typeface="+mn-ea"/>
              </a:rPr>
              <a:t>found </a:t>
            </a:r>
            <a:r>
              <a:rPr lang="en-US" altLang="ko-KR" sz="3000" b="1" dirty="0">
                <a:latin typeface="+mn-ea"/>
              </a:rPr>
              <a:t>their</a:t>
            </a:r>
            <a:r>
              <a:rPr lang="en-US" altLang="ko-KR" sz="3000" dirty="0">
                <a:latin typeface="+mn-ea"/>
              </a:rPr>
              <a:t> passion for music and formed a band. (</a:t>
            </a:r>
            <a:r>
              <a:rPr lang="ko-KR" altLang="en-US" sz="3000" dirty="0">
                <a:latin typeface="+mn-ea"/>
              </a:rPr>
              <a:t>여성</a:t>
            </a:r>
            <a:r>
              <a:rPr lang="en-US" altLang="ko-KR" sz="3000" dirty="0">
                <a:latin typeface="+mn-ea"/>
              </a:rPr>
              <a:t>, 3</a:t>
            </a:r>
            <a:r>
              <a:rPr lang="ko-KR" altLang="en-US" sz="3000" dirty="0">
                <a:latin typeface="+mn-ea"/>
              </a:rPr>
              <a:t>인칭 </a:t>
            </a:r>
            <a:r>
              <a:rPr lang="en-US" altLang="ko-KR" sz="3000" dirty="0">
                <a:latin typeface="+mn-ea"/>
              </a:rPr>
              <a:t>/ </a:t>
            </a:r>
            <a:r>
              <a:rPr lang="ko-KR" altLang="en-US" sz="3000" dirty="0">
                <a:latin typeface="+mn-ea"/>
              </a:rPr>
              <a:t>그 소녀들은 음악에 대한 그들의 열정을 발견했고 밴드를 만들었다</a:t>
            </a:r>
            <a:r>
              <a:rPr lang="en-US" altLang="ko-KR" sz="3000" dirty="0">
                <a:latin typeface="+mn-ea"/>
              </a:rPr>
              <a:t>.)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Ⅱ (</a:t>
            </a:r>
            <a:r>
              <a:rPr lang="ko-KR" altLang="en-US" sz="3600" dirty="0">
                <a:latin typeface="+mj-ea"/>
                <a:ea typeface="+mj-ea"/>
              </a:rPr>
              <a:t>명사와 대명사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3316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en-US" altLang="ko-KR" sz="3000" b="1" dirty="0">
                <a:latin typeface="+mn-ea"/>
              </a:rPr>
              <a:t> every, each + </a:t>
            </a:r>
            <a:r>
              <a:rPr lang="ko-KR" altLang="en-US" sz="3000" b="1" dirty="0">
                <a:latin typeface="+mn-ea"/>
              </a:rPr>
              <a:t>명사 </a:t>
            </a:r>
            <a:endParaRPr lang="en-US" altLang="ko-KR" sz="3000" b="1" dirty="0">
              <a:latin typeface="+mn-ea"/>
            </a:endParaRPr>
          </a:p>
          <a:p>
            <a:pPr algn="just"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명사에 </a:t>
            </a:r>
            <a:r>
              <a:rPr lang="en-US" altLang="ko-KR" sz="3000" dirty="0">
                <a:latin typeface="+mn-ea"/>
              </a:rPr>
              <a:t>every, each</a:t>
            </a:r>
            <a:r>
              <a:rPr lang="ko-KR" altLang="en-US" sz="3000" dirty="0">
                <a:latin typeface="+mn-ea"/>
              </a:rPr>
              <a:t>가 붙거나 </a:t>
            </a:r>
            <a:r>
              <a:rPr lang="en-US" altLang="ko-KR" sz="3000" dirty="0">
                <a:latin typeface="+mn-ea"/>
              </a:rPr>
              <a:t>everyone, anyone, someone, no one</a:t>
            </a:r>
            <a:r>
              <a:rPr lang="ko-KR" altLang="en-US" sz="3000" dirty="0">
                <a:latin typeface="+mn-ea"/>
              </a:rPr>
              <a:t>은 </a:t>
            </a:r>
            <a:r>
              <a:rPr lang="en-US" altLang="ko-KR" sz="3000" dirty="0">
                <a:latin typeface="+mn-ea"/>
              </a:rPr>
              <a:t>3</a:t>
            </a:r>
            <a:r>
              <a:rPr lang="ko-KR" altLang="en-US" sz="3000" dirty="0">
                <a:latin typeface="+mn-ea"/>
              </a:rPr>
              <a:t>인칭 단수로 여기고 그에 맞는 대명사를 쓴다</a:t>
            </a:r>
            <a:r>
              <a:rPr lang="en-US" altLang="ko-KR" sz="3000" dirty="0">
                <a:latin typeface="+mn-ea"/>
              </a:rPr>
              <a:t>. </a:t>
            </a:r>
            <a:endParaRPr lang="ko-KR" altLang="en-US" sz="3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</a:rPr>
              <a:t>수 일치 </a:t>
            </a:r>
            <a:r>
              <a:rPr lang="en-US" altLang="ko-KR" sz="3600" dirty="0">
                <a:latin typeface="+mj-ea"/>
              </a:rPr>
              <a:t>Ⅱ (</a:t>
            </a:r>
            <a:r>
              <a:rPr lang="ko-KR" altLang="en-US" sz="3600" dirty="0">
                <a:latin typeface="+mj-ea"/>
              </a:rPr>
              <a:t>명사와 대명사</a:t>
            </a:r>
            <a:r>
              <a:rPr lang="en-US" altLang="ko-KR" sz="3600" dirty="0">
                <a:latin typeface="+mj-ea"/>
              </a:rPr>
              <a:t>) </a:t>
            </a:r>
            <a:endParaRPr lang="ko-KR" altLang="en-US" sz="3600" dirty="0">
              <a:latin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126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3732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Everyone </a:t>
            </a:r>
            <a:r>
              <a:rPr lang="en-US" altLang="ko-KR" sz="3000" dirty="0">
                <a:latin typeface="+mn-ea"/>
              </a:rPr>
              <a:t>on the female soccer team finished </a:t>
            </a:r>
            <a:r>
              <a:rPr lang="en-US" altLang="ko-KR" sz="3000" b="1" dirty="0">
                <a:latin typeface="+mn-ea"/>
              </a:rPr>
              <a:t>her </a:t>
            </a:r>
            <a:r>
              <a:rPr lang="en-US" altLang="ko-KR" sz="3000" dirty="0">
                <a:latin typeface="+mn-ea"/>
              </a:rPr>
              <a:t>practice. (</a:t>
            </a:r>
            <a:r>
              <a:rPr lang="ko-KR" altLang="en-US" sz="3000" dirty="0">
                <a:latin typeface="+mn-ea"/>
              </a:rPr>
              <a:t>여자 축구팀 모두가 자신의 연습을 마쳤다</a:t>
            </a:r>
            <a:r>
              <a:rPr lang="en-US" altLang="ko-KR" sz="3000" dirty="0">
                <a:latin typeface="+mn-ea"/>
              </a:rPr>
              <a:t>.)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No one </a:t>
            </a:r>
            <a:r>
              <a:rPr lang="en-US" altLang="ko-KR" sz="3000" dirty="0">
                <a:latin typeface="+mn-ea"/>
              </a:rPr>
              <a:t>in the boy group doubted </a:t>
            </a:r>
            <a:r>
              <a:rPr lang="en-US" altLang="ko-KR" sz="3000" b="1" dirty="0">
                <a:latin typeface="+mn-ea"/>
              </a:rPr>
              <a:t>his</a:t>
            </a:r>
            <a:r>
              <a:rPr lang="en-US" altLang="ko-KR" sz="3000" dirty="0">
                <a:latin typeface="+mn-ea"/>
              </a:rPr>
              <a:t> passion for music. (</a:t>
            </a:r>
            <a:r>
              <a:rPr lang="ko-KR" altLang="en-US" sz="3000" dirty="0">
                <a:latin typeface="+mn-ea"/>
              </a:rPr>
              <a:t>그 남성 그룹의 누구도 음악에 대한 자신의 열정을 의심하지 않았다</a:t>
            </a:r>
            <a:r>
              <a:rPr lang="en-US" altLang="ko-KR" sz="3000" dirty="0">
                <a:latin typeface="+mn-ea"/>
              </a:rPr>
              <a:t>.)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Ⅱ (</a:t>
            </a:r>
            <a:r>
              <a:rPr lang="ko-KR" altLang="en-US" sz="3600" dirty="0">
                <a:latin typeface="+mj-ea"/>
                <a:ea typeface="+mj-ea"/>
              </a:rPr>
              <a:t>명사와 대명사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6870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2065078"/>
            <a:ext cx="9169717" cy="6374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3000" kern="0" dirty="0">
                <a:solidFill>
                  <a:srgbClr val="000000"/>
                </a:solidFill>
                <a:latin typeface="+mn-ea"/>
              </a:rPr>
              <a:t>The cat licked (its / their) paws.</a:t>
            </a:r>
            <a:endParaRPr lang="en-US" altLang="ko-KR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40810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82709" y="3005746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its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229132"/>
            <a:ext cx="9000160" cy="13765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3000" kern="0" dirty="0">
                <a:solidFill>
                  <a:srgbClr val="000000"/>
                </a:solidFill>
                <a:latin typeface="+mn-ea"/>
              </a:rPr>
              <a:t>Each boy brought (his / their) favorite toy to the party.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88971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3000" dirty="0">
                <a:solidFill>
                  <a:srgbClr val="E5007F"/>
                </a:solidFill>
                <a:effectLst/>
              </a:rPr>
              <a:t>his</a:t>
            </a:r>
          </a:p>
        </p:txBody>
      </p:sp>
    </p:spTree>
    <p:extLst>
      <p:ext uri="{BB962C8B-B14F-4D97-AF65-F5344CB8AC3E}">
        <p14:creationId xmlns:p14="http://schemas.microsoft.com/office/powerpoint/2010/main" val="379358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3732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000" b="1" dirty="0">
                <a:latin typeface="+mn-ea"/>
              </a:rPr>
              <a:t>주어와 동사의 수 일치 </a:t>
            </a:r>
            <a:br>
              <a:rPr lang="ko-KR" altLang="en-US" sz="3000" dirty="0">
                <a:latin typeface="+mn-ea"/>
              </a:rPr>
            </a:br>
            <a:r>
              <a:rPr lang="ko-KR" altLang="en-US" sz="3000" dirty="0">
                <a:latin typeface="+mn-ea"/>
              </a:rPr>
              <a:t>주어의 수</a:t>
            </a:r>
            <a:r>
              <a:rPr lang="en-US" altLang="ko-KR" sz="3000" dirty="0">
                <a:latin typeface="+mn-ea"/>
              </a:rPr>
              <a:t>(</a:t>
            </a:r>
            <a:r>
              <a:rPr lang="ko-KR" altLang="en-US" sz="3000" dirty="0">
                <a:latin typeface="+mn-ea"/>
              </a:rPr>
              <a:t>단수 또는 복수</a:t>
            </a:r>
            <a:r>
              <a:rPr lang="en-US" altLang="ko-KR" sz="3000" dirty="0">
                <a:latin typeface="+mn-ea"/>
              </a:rPr>
              <a:t>)</a:t>
            </a:r>
            <a:r>
              <a:rPr lang="ko-KR" altLang="en-US" sz="3000" dirty="0">
                <a:latin typeface="+mn-ea"/>
              </a:rPr>
              <a:t>와 동사의 수는 일치한다</a:t>
            </a:r>
            <a:r>
              <a:rPr lang="en-US" altLang="ko-KR" sz="3000" dirty="0">
                <a:latin typeface="+mn-ea"/>
              </a:rPr>
              <a:t>. </a:t>
            </a:r>
            <a:r>
              <a:rPr lang="ko-KR" altLang="en-US" sz="3000" dirty="0">
                <a:latin typeface="+mn-ea"/>
              </a:rPr>
              <a:t>즉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주어가 단수이면 동사도 단수형을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주어가 복수이면 동사도 복수형을 사용해야 한다</a:t>
            </a:r>
            <a:r>
              <a:rPr lang="en-US" altLang="ko-KR" sz="3000" dirty="0">
                <a:latin typeface="+mn-ea"/>
              </a:rPr>
              <a:t>.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Ⅰ (</a:t>
            </a:r>
            <a:r>
              <a:rPr lang="ko-KR" altLang="en-US" sz="3600" dirty="0">
                <a:latin typeface="+mj-ea"/>
                <a:ea typeface="+mj-ea"/>
              </a:rPr>
              <a:t>주어와 동사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u="sng" dirty="0">
                <a:latin typeface="+mn-ea"/>
              </a:rPr>
              <a:t>The cat</a:t>
            </a:r>
            <a:r>
              <a:rPr lang="ko-KR" altLang="en-US" sz="3000" b="1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is</a:t>
            </a:r>
            <a:r>
              <a:rPr lang="ko-KR" altLang="en-US" sz="3000" b="1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playful. (</a:t>
            </a:r>
            <a:r>
              <a:rPr lang="ko-KR" altLang="en-US" sz="3000" dirty="0">
                <a:latin typeface="+mn-ea"/>
              </a:rPr>
              <a:t>그 고양이는 장난기가 있다</a:t>
            </a:r>
            <a:r>
              <a:rPr lang="en-US" altLang="ko-KR" sz="3000" dirty="0">
                <a:latin typeface="+mn-ea"/>
              </a:rPr>
              <a:t>.)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단수 주어 </a:t>
            </a:r>
            <a:r>
              <a:rPr lang="en-US" altLang="ko-KR" sz="3000" dirty="0">
                <a:latin typeface="+mn-ea"/>
              </a:rPr>
              <a:t>/ </a:t>
            </a:r>
            <a:r>
              <a:rPr lang="ko-KR" altLang="en-US" sz="3000" dirty="0">
                <a:latin typeface="+mn-ea"/>
              </a:rPr>
              <a:t>단수 동사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u="sng" dirty="0">
                <a:latin typeface="+mn-ea"/>
              </a:rPr>
              <a:t>The cats</a:t>
            </a:r>
            <a:r>
              <a:rPr lang="ko-KR" altLang="en-US" sz="3000" b="1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are</a:t>
            </a:r>
            <a:r>
              <a:rPr lang="ko-KR" altLang="en-US" sz="3000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playful. (</a:t>
            </a:r>
            <a:r>
              <a:rPr lang="ko-KR" altLang="en-US" sz="3000" dirty="0">
                <a:latin typeface="+mn-ea"/>
              </a:rPr>
              <a:t>그 고양이들은 장난기가 있다</a:t>
            </a:r>
            <a:r>
              <a:rPr lang="en-US" altLang="ko-KR" sz="3000" dirty="0">
                <a:latin typeface="+mn-ea"/>
              </a:rPr>
              <a:t>.)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복수 주어 </a:t>
            </a:r>
            <a:r>
              <a:rPr lang="en-US" altLang="ko-KR" sz="3000" dirty="0">
                <a:latin typeface="+mn-ea"/>
              </a:rPr>
              <a:t>/ </a:t>
            </a:r>
            <a:r>
              <a:rPr lang="ko-KR" altLang="en-US" sz="3000" dirty="0">
                <a:latin typeface="+mn-ea"/>
              </a:rPr>
              <a:t>복수 동사</a:t>
            </a:r>
            <a:r>
              <a:rPr lang="ko-KR" altLang="en-US" sz="3000" b="1" dirty="0">
                <a:latin typeface="+mn-ea"/>
              </a:rPr>
              <a:t> </a:t>
            </a:r>
            <a:endParaRPr lang="ko-KR" altLang="en-US" sz="3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Ⅰ (</a:t>
            </a:r>
            <a:r>
              <a:rPr lang="ko-KR" altLang="en-US" sz="3600" dirty="0">
                <a:latin typeface="+mj-ea"/>
                <a:ea typeface="+mj-ea"/>
              </a:rPr>
              <a:t>주어와 동사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328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0657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1. </a:t>
            </a:r>
            <a:r>
              <a:rPr lang="ko-KR" altLang="en-US" sz="3000" dirty="0">
                <a:latin typeface="+mn-ea"/>
              </a:rPr>
              <a:t>일반적으로 </a:t>
            </a:r>
            <a:r>
              <a:rPr lang="en-US" altLang="ko-KR" sz="3000" dirty="0">
                <a:latin typeface="+mn-ea"/>
              </a:rPr>
              <a:t>and</a:t>
            </a:r>
            <a:r>
              <a:rPr lang="ko-KR" altLang="en-US" sz="3000" dirty="0">
                <a:latin typeface="+mn-ea"/>
              </a:rPr>
              <a:t>로 연결된 주어는 복수이므로 복수 동사를 사용한다</a:t>
            </a:r>
            <a:r>
              <a:rPr lang="en-US" altLang="ko-KR" sz="3000" dirty="0">
                <a:latin typeface="+mn-ea"/>
              </a:rPr>
              <a:t>. 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u="sng" dirty="0">
                <a:latin typeface="+mn-ea"/>
              </a:rPr>
              <a:t>The cat and the dog</a:t>
            </a:r>
            <a:r>
              <a:rPr lang="ko-KR" altLang="en-US" sz="3000" b="1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are</a:t>
            </a:r>
            <a:r>
              <a:rPr lang="ko-KR" altLang="en-US" sz="3000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friends. 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그 고양이와 개는 친구이다</a:t>
            </a:r>
            <a:r>
              <a:rPr lang="en-US" altLang="ko-KR" sz="2000" dirty="0">
                <a:latin typeface="+mn-ea"/>
              </a:rPr>
              <a:t>.) </a:t>
            </a:r>
            <a:endParaRPr lang="ko-KR" altLang="en-US" sz="2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2. every, each, everybody, nobody</a:t>
            </a:r>
            <a:r>
              <a:rPr lang="ko-KR" altLang="en-US" sz="3000" dirty="0">
                <a:latin typeface="+mn-ea"/>
              </a:rPr>
              <a:t>와 같은 주어는 </a:t>
            </a:r>
            <a:r>
              <a:rPr lang="en-US" altLang="ko-KR" sz="3000" dirty="0">
                <a:latin typeface="+mn-ea"/>
              </a:rPr>
              <a:t>3</a:t>
            </a:r>
            <a:r>
              <a:rPr lang="ko-KR" altLang="en-US" sz="3000" dirty="0">
                <a:latin typeface="+mn-ea"/>
              </a:rPr>
              <a:t>인칭 단수로 취급하며 단수 동사를 취한다</a:t>
            </a:r>
            <a:r>
              <a:rPr lang="en-US" altLang="ko-KR" sz="3000" dirty="0">
                <a:latin typeface="+mn-ea"/>
              </a:rPr>
              <a:t>.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u="sng" dirty="0">
                <a:latin typeface="+mn-ea"/>
              </a:rPr>
              <a:t>Everybody</a:t>
            </a:r>
            <a:r>
              <a:rPr lang="ko-KR" altLang="en-US" sz="3000" b="1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loves</a:t>
            </a:r>
            <a:r>
              <a:rPr lang="ko-KR" altLang="en-US" sz="3000" dirty="0">
                <a:latin typeface="+mn-ea"/>
              </a:rPr>
              <a:t> </a:t>
            </a:r>
            <a:r>
              <a:rPr lang="en-US" altLang="ko-KR" sz="3000" dirty="0">
                <a:latin typeface="+mn-ea"/>
              </a:rPr>
              <a:t>the game. </a:t>
            </a:r>
            <a:r>
              <a:rPr lang="en-US" altLang="ko-KR" sz="2000" dirty="0">
                <a:latin typeface="+mn-ea"/>
              </a:rPr>
              <a:t>(</a:t>
            </a:r>
            <a:r>
              <a:rPr lang="ko-KR" altLang="en-US" sz="2000" dirty="0">
                <a:latin typeface="+mn-ea"/>
              </a:rPr>
              <a:t>모두가 그 게임을 아주 좋아한다</a:t>
            </a:r>
            <a:r>
              <a:rPr lang="en-US" altLang="ko-KR" sz="2000" dirty="0">
                <a:latin typeface="+mn-ea"/>
              </a:rPr>
              <a:t>.)</a:t>
            </a:r>
            <a:endParaRPr lang="ko-KR" altLang="en-US" sz="2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Ⅰ (</a:t>
            </a:r>
            <a:r>
              <a:rPr lang="ko-KR" altLang="en-US" sz="3600" dirty="0">
                <a:latin typeface="+mj-ea"/>
                <a:ea typeface="+mj-ea"/>
              </a:rPr>
              <a:t>주어와 동사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318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kern="0" dirty="0">
                <a:solidFill>
                  <a:srgbClr val="A1658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Grammar Tip</a:t>
            </a:r>
            <a:r>
              <a:rPr lang="en-US" altLang="ko-KR" sz="3000" kern="0" dirty="0">
                <a:solidFill>
                  <a:srgbClr val="000000"/>
                </a:solidFill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000" dirty="0">
                <a:latin typeface="+mn-ea"/>
              </a:rPr>
              <a:t>| </a:t>
            </a:r>
            <a:r>
              <a:rPr lang="en-US" altLang="ko-KR" sz="3000" b="1" dirty="0">
                <a:latin typeface="+mn-ea"/>
              </a:rPr>
              <a:t>and</a:t>
            </a:r>
            <a:r>
              <a:rPr lang="ko-KR" altLang="en-US" sz="3000" b="1" dirty="0">
                <a:latin typeface="+mn-ea"/>
              </a:rPr>
              <a:t>로 연결된 주어가 하나의 단위나 개념을 형성할 때</a:t>
            </a:r>
            <a:endParaRPr lang="en-US" altLang="ko-KR" sz="3000" b="1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and</a:t>
            </a:r>
            <a:r>
              <a:rPr lang="ko-KR" altLang="en-US" sz="3000" dirty="0">
                <a:latin typeface="+mn-ea"/>
              </a:rPr>
              <a:t>로 연결된 주어가 함께 묶여서 하나의 단위나 개념을 나타내는 경우에는 단수 동사를 사용한다</a:t>
            </a:r>
            <a:r>
              <a:rPr lang="en-US" altLang="ko-KR" sz="3000" dirty="0">
                <a:latin typeface="+mn-ea"/>
              </a:rPr>
              <a:t>. </a:t>
            </a:r>
            <a:endParaRPr lang="ko-KR" altLang="en-US" sz="3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Ⅰ (</a:t>
            </a:r>
            <a:r>
              <a:rPr lang="ko-KR" altLang="en-US" sz="3600" dirty="0">
                <a:latin typeface="+mj-ea"/>
                <a:ea typeface="+mj-ea"/>
              </a:rPr>
              <a:t>주어와 동사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9217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u="sng" dirty="0">
                <a:latin typeface="+mn-ea"/>
              </a:rPr>
              <a:t>Fish and chips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is</a:t>
            </a:r>
            <a:r>
              <a:rPr lang="en-US" altLang="ko-KR" sz="3000" dirty="0">
                <a:latin typeface="+mn-ea"/>
              </a:rPr>
              <a:t> a popular meal in the UK.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(‘</a:t>
            </a:r>
            <a:r>
              <a:rPr lang="ko-KR" altLang="en-US" sz="3000" dirty="0" err="1">
                <a:latin typeface="+mn-ea"/>
              </a:rPr>
              <a:t>피쉬</a:t>
            </a:r>
            <a:r>
              <a:rPr lang="ko-KR" altLang="en-US" sz="3000" dirty="0">
                <a:latin typeface="+mn-ea"/>
              </a:rPr>
              <a:t> 앤 </a:t>
            </a:r>
            <a:r>
              <a:rPr lang="ko-KR" altLang="en-US" sz="3000" dirty="0" err="1">
                <a:latin typeface="+mn-ea"/>
              </a:rPr>
              <a:t>칩스’는</a:t>
            </a:r>
            <a:r>
              <a:rPr lang="ko-KR" altLang="en-US" sz="3000" dirty="0">
                <a:latin typeface="+mn-ea"/>
              </a:rPr>
              <a:t> 영국에서 인기 있는 식사이다</a:t>
            </a:r>
            <a:r>
              <a:rPr lang="en-US" altLang="ko-KR" sz="3000" dirty="0">
                <a:latin typeface="+mn-ea"/>
              </a:rPr>
              <a:t>.)</a:t>
            </a:r>
            <a:endParaRPr lang="ko-KR" altLang="en-US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u="sng" dirty="0">
                <a:latin typeface="+mn-ea"/>
              </a:rPr>
              <a:t>Bread and butter</a:t>
            </a:r>
            <a:r>
              <a:rPr lang="en-US" altLang="ko-KR" sz="3000" dirty="0">
                <a:latin typeface="+mn-ea"/>
              </a:rPr>
              <a:t> </a:t>
            </a:r>
            <a:r>
              <a:rPr lang="en-US" altLang="ko-KR" sz="3000" b="1" u="sng" dirty="0">
                <a:latin typeface="+mn-ea"/>
              </a:rPr>
              <a:t>is</a:t>
            </a:r>
            <a:r>
              <a:rPr lang="en-US" altLang="ko-KR" sz="3000" dirty="0">
                <a:latin typeface="+mn-ea"/>
              </a:rPr>
              <a:t> a delicious combination. 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+mn-ea"/>
              </a:rPr>
              <a:t>(‘</a:t>
            </a:r>
            <a:r>
              <a:rPr lang="ko-KR" altLang="en-US" sz="3000" dirty="0">
                <a:latin typeface="+mn-ea"/>
              </a:rPr>
              <a:t>빵과 버터</a:t>
            </a:r>
            <a:r>
              <a:rPr lang="en-US" altLang="ko-KR" sz="3000" dirty="0">
                <a:latin typeface="+mn-ea"/>
              </a:rPr>
              <a:t>(</a:t>
            </a:r>
            <a:r>
              <a:rPr lang="ko-KR" altLang="en-US" sz="3000" dirty="0">
                <a:latin typeface="+mn-ea"/>
              </a:rPr>
              <a:t>버터 바른 빵</a:t>
            </a:r>
            <a:r>
              <a:rPr lang="en-US" altLang="ko-KR" sz="3000" dirty="0">
                <a:latin typeface="+mn-ea"/>
              </a:rPr>
              <a:t>)</a:t>
            </a:r>
            <a:r>
              <a:rPr lang="ko-KR" altLang="en-US" sz="3000" dirty="0">
                <a:latin typeface="+mn-ea"/>
              </a:rPr>
              <a:t>’는 맛있는 조합이다</a:t>
            </a:r>
            <a:r>
              <a:rPr lang="en-US" altLang="ko-KR" sz="3000" dirty="0">
                <a:latin typeface="+mn-ea"/>
              </a:rPr>
              <a:t>.)</a:t>
            </a:r>
            <a:endParaRPr lang="ko-KR" altLang="en-US" sz="3000" dirty="0"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Ⅰ (</a:t>
            </a:r>
            <a:r>
              <a:rPr lang="ko-KR" altLang="en-US" sz="3600" dirty="0">
                <a:latin typeface="+mj-ea"/>
                <a:ea typeface="+mj-ea"/>
              </a:rPr>
              <a:t>주어와 동사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4579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12957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 </a:t>
            </a:r>
            <a:endParaRPr lang="en-US" altLang="ko-KR" sz="3000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4AB6638-8218-486F-A447-CFD4A9E69996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E1F31D-586C-4192-B10A-3BB5EB04DF19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A4D24A8-F01C-4F9A-9881-4B9FFE438B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29B7D9D-8E96-428C-9F24-DB59D3DC8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3C09067C-D9FA-4107-AE48-82E8055BA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D79D6B-2B57-4280-B237-44C1D77E73A5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37AC37-49FD-4B80-B39D-012BE66A8392}"/>
              </a:ext>
            </a:extLst>
          </p:cNvPr>
          <p:cNvSpPr txBox="1"/>
          <p:nvPr/>
        </p:nvSpPr>
        <p:spPr>
          <a:xfrm>
            <a:off x="29114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FEB053-0C04-4A35-9959-9ECD65B6A2C9}"/>
              </a:ext>
            </a:extLst>
          </p:cNvPr>
          <p:cNvSpPr txBox="1"/>
          <p:nvPr/>
        </p:nvSpPr>
        <p:spPr>
          <a:xfrm>
            <a:off x="1799645" y="2247958"/>
            <a:ext cx="963158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/>
            <a:r>
              <a:rPr lang="en-US" altLang="ko-KR" sz="3000" dirty="0"/>
              <a:t>Each of the boys (have / has) arrived on time.</a:t>
            </a: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6C4280DB-FF50-4BE5-8C65-2A58EDC9B39C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33AD5D-FF7F-4FDE-A581-59D6EBC4104B}"/>
              </a:ext>
            </a:extLst>
          </p:cNvPr>
          <p:cNvSpPr txBox="1"/>
          <p:nvPr/>
        </p:nvSpPr>
        <p:spPr>
          <a:xfrm>
            <a:off x="1782710" y="293546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has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BDEF86-8154-4336-9216-B481E6A10056}"/>
              </a:ext>
            </a:extLst>
          </p:cNvPr>
          <p:cNvSpPr txBox="1"/>
          <p:nvPr/>
        </p:nvSpPr>
        <p:spPr>
          <a:xfrm>
            <a:off x="1753925" y="4152958"/>
            <a:ext cx="9631580" cy="6555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3000" kern="0" dirty="0">
                <a:solidFill>
                  <a:srgbClr val="000000"/>
                </a:solidFill>
                <a:ea typeface="나눔고딕" panose="020D0604000000000000" pitchFamily="50" charset="-127"/>
              </a:rPr>
              <a:t> (Is / Are) John and his brother playing soccer today?</a:t>
            </a:r>
            <a:endParaRPr lang="en-US" altLang="ko-KR" sz="1800" kern="0" spc="0" dirty="0">
              <a:solidFill>
                <a:srgbClr val="000000"/>
              </a:solidFill>
              <a:effectLst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14F7369A-6822-4895-9DB9-DE4FC9A6CB9F}"/>
              </a:ext>
            </a:extLst>
          </p:cNvPr>
          <p:cNvSpPr/>
          <p:nvPr/>
        </p:nvSpPr>
        <p:spPr>
          <a:xfrm>
            <a:off x="1207825" y="426156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6B01D5-5507-4ACF-A764-0FCEC737191C}"/>
              </a:ext>
            </a:extLst>
          </p:cNvPr>
          <p:cNvSpPr txBox="1"/>
          <p:nvPr/>
        </p:nvSpPr>
        <p:spPr>
          <a:xfrm>
            <a:off x="1736990" y="484046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Are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5227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Ⅱ (</a:t>
            </a:r>
            <a:r>
              <a:rPr lang="ko-KR" altLang="en-US" sz="3600" dirty="0">
                <a:latin typeface="+mj-ea"/>
                <a:ea typeface="+mj-ea"/>
              </a:rPr>
              <a:t>명사와 대명사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D5EEED-946D-4EF8-B0DE-821C244C3D19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ko-KR" altLang="en-US" sz="3000" b="1" dirty="0">
                <a:latin typeface="+mn-ea"/>
              </a:rPr>
              <a:t>명사와 대명사 일치 </a:t>
            </a:r>
            <a:endParaRPr lang="en-US" altLang="ko-KR" sz="3000" b="1" dirty="0">
              <a:latin typeface="+mn-ea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3000" dirty="0">
                <a:latin typeface="+mn-ea"/>
              </a:rPr>
              <a:t>명사와 대명사 일치 앞에 나온 명사를 대체하는 대명사는 명사의 수</a:t>
            </a:r>
            <a:r>
              <a:rPr lang="en-US" altLang="ko-KR" sz="3000" dirty="0">
                <a:latin typeface="+mn-ea"/>
              </a:rPr>
              <a:t>(</a:t>
            </a:r>
            <a:r>
              <a:rPr lang="ko-KR" altLang="en-US" sz="3000" dirty="0">
                <a:latin typeface="+mn-ea"/>
              </a:rPr>
              <a:t>단수 또는 복수</a:t>
            </a:r>
            <a:r>
              <a:rPr lang="en-US" altLang="ko-KR" sz="3000" dirty="0">
                <a:latin typeface="+mn-ea"/>
              </a:rPr>
              <a:t>), </a:t>
            </a:r>
            <a:r>
              <a:rPr lang="ko-KR" altLang="en-US" sz="3000" dirty="0">
                <a:latin typeface="+mn-ea"/>
              </a:rPr>
              <a:t>성별</a:t>
            </a:r>
            <a:r>
              <a:rPr lang="en-US" altLang="ko-KR" sz="3000" dirty="0">
                <a:latin typeface="+mn-ea"/>
              </a:rPr>
              <a:t>(</a:t>
            </a:r>
            <a:r>
              <a:rPr lang="ko-KR" altLang="en-US" sz="3000" dirty="0">
                <a:latin typeface="+mn-ea"/>
              </a:rPr>
              <a:t>남성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여성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중성</a:t>
            </a:r>
            <a:r>
              <a:rPr lang="en-US" altLang="ko-KR" sz="3000" dirty="0">
                <a:latin typeface="+mn-ea"/>
              </a:rPr>
              <a:t>), 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(1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, 2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, 3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)</a:t>
            </a:r>
            <a:r>
              <a:rPr lang="ko-KR" altLang="en-US" sz="3000" dirty="0">
                <a:latin typeface="+mn-ea"/>
              </a:rPr>
              <a:t>과 일치해야 한다</a:t>
            </a:r>
            <a:r>
              <a:rPr lang="en-US" altLang="ko-KR" sz="3000" dirty="0">
                <a:latin typeface="+mn-ea"/>
              </a:rPr>
              <a:t>. 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757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26807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The plant </a:t>
            </a:r>
            <a:r>
              <a:rPr lang="en-US" altLang="ko-KR" sz="3000" dirty="0">
                <a:latin typeface="+mn-ea"/>
              </a:rPr>
              <a:t>has lost </a:t>
            </a:r>
            <a:r>
              <a:rPr lang="en-US" altLang="ko-KR" sz="3000" b="1" dirty="0">
                <a:latin typeface="+mn-ea"/>
              </a:rPr>
              <a:t>its </a:t>
            </a:r>
            <a:r>
              <a:rPr lang="en-US" altLang="ko-KR" sz="3000" dirty="0">
                <a:latin typeface="+mn-ea"/>
              </a:rPr>
              <a:t>leaves. (</a:t>
            </a:r>
            <a:r>
              <a:rPr lang="ko-KR" altLang="en-US" sz="3000" dirty="0">
                <a:latin typeface="+mn-ea"/>
              </a:rPr>
              <a:t>단수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중성</a:t>
            </a:r>
            <a:r>
              <a:rPr lang="en-US" altLang="ko-KR" sz="3000" dirty="0">
                <a:latin typeface="+mn-ea"/>
              </a:rPr>
              <a:t>, 3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The girl </a:t>
            </a:r>
            <a:r>
              <a:rPr lang="en-US" altLang="ko-KR" sz="3000" dirty="0">
                <a:latin typeface="+mn-ea"/>
              </a:rPr>
              <a:t>brushed </a:t>
            </a:r>
            <a:r>
              <a:rPr lang="en-US" altLang="ko-KR" sz="3000" b="1" dirty="0">
                <a:latin typeface="+mn-ea"/>
              </a:rPr>
              <a:t>her </a:t>
            </a:r>
            <a:r>
              <a:rPr lang="en-US" altLang="ko-KR" sz="3000" dirty="0">
                <a:latin typeface="+mn-ea"/>
              </a:rPr>
              <a:t>hair. (</a:t>
            </a:r>
            <a:r>
              <a:rPr lang="ko-KR" altLang="en-US" sz="3000" dirty="0">
                <a:latin typeface="+mn-ea"/>
              </a:rPr>
              <a:t>단수</a:t>
            </a:r>
            <a:r>
              <a:rPr lang="en-US" altLang="ko-KR" sz="3000" dirty="0">
                <a:latin typeface="+mn-ea"/>
              </a:rPr>
              <a:t>, </a:t>
            </a:r>
            <a:r>
              <a:rPr lang="ko-KR" altLang="en-US" sz="3000" dirty="0">
                <a:latin typeface="+mn-ea"/>
              </a:rPr>
              <a:t>여성</a:t>
            </a:r>
            <a:r>
              <a:rPr lang="en-US" altLang="ko-KR" sz="3000" dirty="0">
                <a:latin typeface="+mn-ea"/>
              </a:rPr>
              <a:t>, 3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)</a:t>
            </a:r>
          </a:p>
          <a:p>
            <a:pPr fontAlgn="base" latinLnBrk="1">
              <a:lnSpc>
                <a:spcPct val="150000"/>
              </a:lnSpc>
            </a:pPr>
            <a:r>
              <a:rPr lang="en-US" altLang="ko-KR" sz="3000" b="1" dirty="0">
                <a:latin typeface="+mn-ea"/>
              </a:rPr>
              <a:t>You and your brother </a:t>
            </a:r>
            <a:r>
              <a:rPr lang="en-US" altLang="ko-KR" sz="3000" dirty="0">
                <a:latin typeface="+mn-ea"/>
              </a:rPr>
              <a:t>are the best of friends, and </a:t>
            </a:r>
            <a:r>
              <a:rPr lang="en-US" altLang="ko-KR" sz="3000" b="1" dirty="0">
                <a:latin typeface="+mn-ea"/>
              </a:rPr>
              <a:t>you</a:t>
            </a:r>
            <a:r>
              <a:rPr lang="en-US" altLang="ko-KR" sz="3000" dirty="0">
                <a:latin typeface="+mn-ea"/>
              </a:rPr>
              <a:t> will always be there for each other. (</a:t>
            </a:r>
            <a:r>
              <a:rPr lang="ko-KR" altLang="en-US" sz="3000" dirty="0">
                <a:latin typeface="+mn-ea"/>
              </a:rPr>
              <a:t>복수</a:t>
            </a:r>
            <a:r>
              <a:rPr lang="en-US" altLang="ko-KR" sz="3000" dirty="0">
                <a:latin typeface="+mn-ea"/>
              </a:rPr>
              <a:t>, 2</a:t>
            </a:r>
            <a:r>
              <a:rPr lang="ko-KR" altLang="en-US" sz="3000" dirty="0">
                <a:latin typeface="+mn-ea"/>
              </a:rPr>
              <a:t>인칭</a:t>
            </a:r>
            <a:r>
              <a:rPr lang="en-US" altLang="ko-KR" sz="3000" dirty="0">
                <a:latin typeface="+mn-ea"/>
              </a:rPr>
              <a:t>)</a:t>
            </a:r>
            <a:endParaRPr lang="ko-KR" altLang="en-US" sz="3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+mj-ea"/>
                <a:ea typeface="+mj-ea"/>
              </a:rPr>
              <a:t>수 일치 </a:t>
            </a:r>
            <a:r>
              <a:rPr lang="en-US" altLang="ko-KR" sz="3600" dirty="0">
                <a:latin typeface="+mj-ea"/>
                <a:ea typeface="+mj-ea"/>
              </a:rPr>
              <a:t>Ⅱ (</a:t>
            </a:r>
            <a:r>
              <a:rPr lang="ko-KR" altLang="en-US" sz="3600" dirty="0">
                <a:latin typeface="+mj-ea"/>
                <a:ea typeface="+mj-ea"/>
              </a:rPr>
              <a:t>명사와 대명사</a:t>
            </a:r>
            <a:r>
              <a:rPr lang="en-US" altLang="ko-KR" sz="3600" dirty="0">
                <a:latin typeface="+mj-ea"/>
                <a:ea typeface="+mj-ea"/>
              </a:rPr>
              <a:t>) </a:t>
            </a:r>
            <a:endParaRPr lang="ko-KR" altLang="en-US" sz="36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0938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712</Words>
  <Application>Microsoft Office PowerPoint</Application>
  <PresentationFormat>와이드스크린</PresentationFormat>
  <Paragraphs>92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3" baseType="lpstr">
      <vt:lpstr>Noto Sans KR</vt:lpstr>
      <vt:lpstr>Noto Sans KR Medium</vt:lpstr>
      <vt:lpstr>나눔 고딕</vt:lpstr>
      <vt:lpstr>나눔고딕</vt:lpstr>
      <vt:lpstr>맑은 고딕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은정 박</cp:lastModifiedBy>
  <cp:revision>29</cp:revision>
  <dcterms:created xsi:type="dcterms:W3CDTF">2024-07-02T00:56:12Z</dcterms:created>
  <dcterms:modified xsi:type="dcterms:W3CDTF">2024-09-25T01:33:36Z</dcterms:modified>
</cp:coreProperties>
</file>